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430" r:id="rId3"/>
    <p:sldId id="492" r:id="rId4"/>
    <p:sldId id="505" r:id="rId5"/>
    <p:sldId id="503" r:id="rId6"/>
    <p:sldId id="504" r:id="rId7"/>
    <p:sldId id="491" r:id="rId8"/>
  </p:sldIdLst>
  <p:sldSz cx="13004800" cy="97536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908"/>
    <a:srgbClr val="941A1D"/>
    <a:srgbClr val="FDA02A"/>
    <a:srgbClr val="E95420"/>
    <a:srgbClr val="800000"/>
    <a:srgbClr val="FD9F40"/>
    <a:srgbClr val="FD7F40"/>
    <a:srgbClr val="EC8651"/>
    <a:srgbClr val="EC8349"/>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98"/>
    <p:restoredTop sz="96395" autoAdjust="0"/>
  </p:normalViewPr>
  <p:slideViewPr>
    <p:cSldViewPr snapToGrid="0">
      <p:cViewPr varScale="1">
        <p:scale>
          <a:sx n="81" d="100"/>
          <a:sy n="81" d="100"/>
        </p:scale>
        <p:origin x="1296" y="102"/>
      </p:cViewPr>
      <p:guideLst>
        <p:guide orient="horz" pos="3072"/>
        <p:guide pos="4096"/>
      </p:guideLst>
    </p:cSldViewPr>
  </p:slideViewPr>
  <p:notesTextViewPr>
    <p:cViewPr>
      <p:scale>
        <a:sx n="3" d="2"/>
        <a:sy n="3" d="2"/>
      </p:scale>
      <p:origin x="0" y="0"/>
    </p:cViewPr>
  </p:notesTextViewPr>
  <p:sorterViewPr>
    <p:cViewPr>
      <p:scale>
        <a:sx n="66" d="100"/>
        <a:sy n="66" d="100"/>
      </p:scale>
      <p:origin x="0" y="7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81100" y="696913"/>
            <a:ext cx="4648200" cy="3486150"/>
          </a:xfrm>
          <a:prstGeom prst="rect">
            <a:avLst/>
          </a:prstGeom>
        </p:spPr>
        <p:txBody>
          <a:bodyPr lIns="93175" tIns="46587" rIns="93175" bIns="46587"/>
          <a:lstStyle/>
          <a:p>
            <a:endParaRPr/>
          </a:p>
        </p:txBody>
      </p:sp>
      <p:sp>
        <p:nvSpPr>
          <p:cNvPr id="117" name="Shape 117"/>
          <p:cNvSpPr>
            <a:spLocks noGrp="1"/>
          </p:cNvSpPr>
          <p:nvPr>
            <p:ph type="body" sz="quarter" idx="1"/>
          </p:nvPr>
        </p:nvSpPr>
        <p:spPr>
          <a:xfrm>
            <a:off x="934721" y="4415791"/>
            <a:ext cx="5140960" cy="4183380"/>
          </a:xfrm>
          <a:prstGeom prst="rect">
            <a:avLst/>
          </a:prstGeom>
        </p:spPr>
        <p:txBody>
          <a:bodyPr lIns="93175" tIns="46587" rIns="93175" bIns="46587"/>
          <a:lstStyle/>
          <a:p>
            <a:endParaRPr/>
          </a:p>
        </p:txBody>
      </p:sp>
    </p:spTree>
    <p:extLst>
      <p:ext uri="{BB962C8B-B14F-4D97-AF65-F5344CB8AC3E}">
        <p14:creationId xmlns:p14="http://schemas.microsoft.com/office/powerpoint/2010/main" val="296953667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1107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64830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59" r:id="rId4"/>
    <p:sldLayoutId id="2147483660" r:id="rId5"/>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ft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830180" y="5822645"/>
            <a:ext cx="11734051" cy="3190334"/>
          </a:xfrm>
          <a:prstGeom prst="rect">
            <a:avLst/>
          </a:prstGeom>
        </p:spPr>
        <p:txBody>
          <a:bodyPr anchor="b">
            <a:normAutofit fontScale="40000" lnSpcReduction="20000"/>
          </a:bodyPr>
          <a:lstStyle>
            <a:lvl1pPr algn="r" defTabSz="3429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70000"/>
              </a:lnSpc>
            </a:pP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t> </a:t>
            </a:r>
            <a:b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endParaRPr lang="en-US" b="0" dirty="0"/>
          </a:p>
          <a:p>
            <a:pPr>
              <a:lnSpc>
                <a:spcPct val="170000"/>
              </a:lnSpc>
            </a:pPr>
            <a:endParaRPr lang="el-GR" sz="10400" cap="none" dirty="0">
              <a:ln>
                <a:noFill/>
              </a:ln>
              <a:solidFill>
                <a:srgbClr val="800000"/>
              </a:solidFill>
              <a:latin typeface="Helvetica Neue"/>
            </a:endParaRPr>
          </a:p>
          <a:p>
            <a:pPr>
              <a:lnSpc>
                <a:spcPct val="170000"/>
              </a:lnSpc>
            </a:pPr>
            <a:endParaRPr lang="el-GR" sz="10400" cap="none" dirty="0">
              <a:ln>
                <a:noFill/>
              </a:ln>
              <a:solidFill>
                <a:srgbClr val="800000"/>
              </a:solidFill>
              <a:latin typeface="Helvetica Neue"/>
            </a:endParaRPr>
          </a:p>
          <a:p>
            <a:pPr>
              <a:lnSpc>
                <a:spcPct val="170000"/>
              </a:lnSpc>
            </a:pPr>
            <a:endParaRPr lang="el-GR" sz="10400" cap="none" dirty="0">
              <a:ln>
                <a:noFill/>
              </a:ln>
              <a:solidFill>
                <a:srgbClr val="800000"/>
              </a:solidFill>
              <a:latin typeface="Helvetica Neue"/>
            </a:endParaRPr>
          </a:p>
          <a:p>
            <a:pPr>
              <a:lnSpc>
                <a:spcPct val="170000"/>
              </a:lnSpc>
            </a:pPr>
            <a:endParaRPr lang="el-GR" sz="9600" cap="none" dirty="0">
              <a:ln>
                <a:noFill/>
              </a:ln>
              <a:solidFill>
                <a:schemeClr val="bg2">
                  <a:lumMod val="25000"/>
                </a:schemeClr>
              </a:solidFill>
              <a:latin typeface="Helvetica Neue"/>
            </a:endParaRPr>
          </a:p>
        </p:txBody>
      </p:sp>
      <p:sp>
        <p:nvSpPr>
          <p:cNvPr id="5" name="Title 1"/>
          <p:cNvSpPr txBox="1">
            <a:spLocks/>
          </p:cNvSpPr>
          <p:nvPr/>
        </p:nvSpPr>
        <p:spPr>
          <a:xfrm>
            <a:off x="4165600" y="8631089"/>
            <a:ext cx="8839200" cy="1023133"/>
          </a:xfrm>
          <a:prstGeom prst="rect">
            <a:avLst/>
          </a:prstGeom>
        </p:spPr>
        <p:txBody>
          <a:bodyPr anchor="b">
            <a:normAutofit fontScale="25000" lnSpcReduction="20000"/>
          </a:bodyPr>
          <a:lstStyle>
            <a:lvl1pPr algn="r" defTabSz="3429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t> </a:t>
            </a:r>
            <a:br>
              <a:rPr kumimoji="0" lang="en-US" sz="14700" b="1" i="0" u="none" strike="noStrike" kern="1200" cap="all" spc="0" normalizeH="0" baseline="0" noProof="0">
                <a:ln w="3175" cmpd="sng">
                  <a:noFill/>
                </a:ln>
                <a:solidFill>
                  <a:sysClr val="window" lastClr="FFFFFF"/>
                </a:solidFill>
                <a:effectLst/>
                <a:uLnTx/>
                <a:uFillTx/>
                <a:latin typeface="Calibri" panose="020F0502020204030204"/>
                <a:ea typeface="+mj-ea"/>
                <a:cs typeface="+mj-cs"/>
              </a:rPr>
            </a:br>
            <a:endParaRPr lang="el-GR" sz="14800" i="1" dirty="0">
              <a:solidFill>
                <a:sysClr val="window" lastClr="FFFFFF"/>
              </a:solidFill>
              <a:latin typeface="Calibri" panose="020F0502020204030204"/>
            </a:endParaRPr>
          </a:p>
        </p:txBody>
      </p:sp>
      <p:sp>
        <p:nvSpPr>
          <p:cNvPr id="4" name="TextBox 3"/>
          <p:cNvSpPr txBox="1"/>
          <p:nvPr/>
        </p:nvSpPr>
        <p:spPr>
          <a:xfrm>
            <a:off x="3913632" y="7535390"/>
            <a:ext cx="8473440"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indent="0"/>
            <a:r>
              <a:rPr lang="en-US" dirty="0">
                <a:solidFill>
                  <a:srgbClr val="941A1D"/>
                </a:solidFill>
                <a:latin typeface="Arial" panose="020B0604020202020204" pitchFamily="34" charset="0"/>
                <a:cs typeface="Arial" panose="020B0604020202020204" pitchFamily="34" charset="0"/>
              </a:rPr>
              <a:t>Description of the funded research project</a:t>
            </a:r>
          </a:p>
          <a:p>
            <a:pPr lvl="1" indent="0"/>
            <a:r>
              <a:rPr lang="en-US" dirty="0"/>
              <a:t>1st Call for H.F.R.I. Research Projects to Support Faculty Members &amp; Researchers and Procure High-Value Research Equipment</a:t>
            </a:r>
          </a:p>
          <a:p>
            <a:pPr lvl="1" indent="0"/>
            <a:endParaRPr lang="el-GR" dirty="0">
              <a:solidFill>
                <a:srgbClr val="941A1D"/>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3855" y="352445"/>
            <a:ext cx="3111558" cy="119593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flipH="1">
            <a:off x="0" y="868097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 name="Slide Number Placeholder 6"/>
          <p:cNvSpPr>
            <a:spLocks noGrp="1"/>
          </p:cNvSpPr>
          <p:nvPr>
            <p:ph type="sldNum" sz="quarter" idx="2"/>
          </p:nvPr>
        </p:nvSpPr>
        <p:spPr>
          <a:xfrm>
            <a:off x="12528593" y="9159450"/>
            <a:ext cx="206787" cy="348813"/>
          </a:xfrm>
        </p:spPr>
        <p:txBody>
          <a:bodyPr/>
          <a:lstStyle/>
          <a:p>
            <a:fld id="{86CB4B4D-7CA3-9044-876B-883B54F8677D}" type="slidenum">
              <a:rPr lang="en-US" b="1" smtClean="0">
                <a:solidFill>
                  <a:schemeClr val="bg1"/>
                </a:solidFill>
                <a:latin typeface="Calibri" panose="020F0502020204030204" pitchFamily="34" charset="0"/>
                <a:cs typeface="Calibri" panose="020F0502020204030204" pitchFamily="34" charset="0"/>
              </a:rPr>
              <a:pPr/>
              <a:t>2</a:t>
            </a:fld>
            <a:endParaRPr lang="en-US" b="1" dirty="0">
              <a:solidFill>
                <a:schemeClr val="bg1"/>
              </a:solidFill>
              <a:latin typeface="Calibri" panose="020F0502020204030204" pitchFamily="34" charset="0"/>
              <a:cs typeface="Calibri" panose="020F0502020204030204" pitchFamily="34" charset="0"/>
            </a:endParaRPr>
          </a:p>
        </p:txBody>
      </p:sp>
      <p:sp>
        <p:nvSpPr>
          <p:cNvPr id="17" name="Right Triangle 16"/>
          <p:cNvSpPr/>
          <p:nvPr/>
        </p:nvSpPr>
        <p:spPr>
          <a:xfrm flipV="1">
            <a:off x="0" y="-20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TextBox 2"/>
          <p:cNvSpPr txBox="1"/>
          <p:nvPr/>
        </p:nvSpPr>
        <p:spPr>
          <a:xfrm>
            <a:off x="259790" y="2935968"/>
            <a:ext cx="11667554" cy="779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l-GR" sz="2000" b="1" i="0" u="none" strike="noStrike" cap="none" spc="0" normalizeH="0" baseline="0" dirty="0">
                <a:ln>
                  <a:noFill/>
                </a:ln>
                <a:solidFill>
                  <a:srgbClr val="941A1D"/>
                </a:solidFill>
                <a:effectLst/>
                <a:uFillTx/>
                <a:latin typeface="Arial" panose="020B0604020202020204" pitchFamily="34" charset="0"/>
                <a:ea typeface="Cambria" panose="02040503050406030204" pitchFamily="18" charset="0"/>
                <a:cs typeface="Arial" panose="020B0604020202020204" pitchFamily="34" charset="0"/>
                <a:sym typeface="Helvetica Neue"/>
              </a:rPr>
              <a:t> </a:t>
            </a:r>
            <a:r>
              <a:rPr kumimoji="0" lang="en-US" sz="2000" b="1" i="0" u="none" strike="noStrike" cap="none" spc="0" normalizeH="0" baseline="0" dirty="0">
                <a:ln>
                  <a:noFill/>
                </a:ln>
                <a:solidFill>
                  <a:srgbClr val="941A1D"/>
                </a:solidFill>
                <a:effectLst/>
                <a:uFillTx/>
                <a:latin typeface="Arial" panose="020B0604020202020204" pitchFamily="34" charset="0"/>
                <a:ea typeface="Cambria" panose="02040503050406030204" pitchFamily="18" charset="0"/>
                <a:cs typeface="Arial" panose="020B0604020202020204" pitchFamily="34" charset="0"/>
                <a:sym typeface="Helvetica Neue"/>
              </a:rPr>
              <a:t>Title of the research project</a:t>
            </a:r>
            <a:r>
              <a:rPr kumimoji="0" lang="el-GR" sz="2000" b="1" i="0" u="none" strike="noStrike" cap="none" spc="0" normalizeH="0" baseline="0" dirty="0">
                <a:ln>
                  <a:noFill/>
                </a:ln>
                <a:solidFill>
                  <a:srgbClr val="941A1D"/>
                </a:solidFill>
                <a:effectLst/>
                <a:uFillTx/>
                <a:latin typeface="Arial" panose="020B0604020202020204" pitchFamily="34" charset="0"/>
                <a:ea typeface="Cambria" panose="02040503050406030204" pitchFamily="18" charset="0"/>
                <a:cs typeface="Arial" panose="020B0604020202020204" pitchFamily="34" charset="0"/>
                <a:sym typeface="Helvetica Neue"/>
              </a:rPr>
              <a:t>:</a:t>
            </a:r>
            <a:r>
              <a:rPr kumimoji="0" lang="en-US" sz="2000" b="1" i="0" u="none" strike="noStrike" cap="none" spc="0" normalizeH="0" baseline="0" dirty="0">
                <a:ln>
                  <a:noFill/>
                </a:ln>
                <a:solidFill>
                  <a:srgbClr val="941A1D"/>
                </a:solidFill>
                <a:effectLst/>
                <a:uFillTx/>
                <a:latin typeface="Arial" panose="020B0604020202020204" pitchFamily="34" charset="0"/>
                <a:ea typeface="Cambria" panose="02040503050406030204" pitchFamily="18" charset="0"/>
                <a:cs typeface="Arial" panose="020B0604020202020204" pitchFamily="34" charset="0"/>
                <a:sym typeface="Helvetica Neue"/>
              </a:rPr>
              <a:t> </a:t>
            </a:r>
            <a:r>
              <a:rPr lang="en-US" sz="1600" dirty="0">
                <a:solidFill>
                  <a:schemeClr val="tx1"/>
                </a:solidFill>
                <a:latin typeface="Arial" panose="020B0604020202020204" pitchFamily="34" charset="0"/>
                <a:ea typeface="Cambria" panose="02040503050406030204" pitchFamily="18" charset="0"/>
                <a:cs typeface="Arial" panose="020B0604020202020204" pitchFamily="34" charset="0"/>
              </a:rPr>
              <a:t>Drivers of Regional Business Cycles Synchronization in Greece</a:t>
            </a:r>
            <a:endParaRPr lang="el-GR" sz="1600" dirty="0">
              <a:solidFill>
                <a:schemeClr val="tx1"/>
              </a:solidFill>
              <a:latin typeface="Arial" panose="020B0604020202020204" pitchFamily="34" charset="0"/>
              <a:ea typeface="Cambria" panose="02040503050406030204" pitchFamily="18" charset="0"/>
              <a:cs typeface="Arial" panose="020B0604020202020204" pitchFamily="34" charset="0"/>
            </a:endParaRPr>
          </a:p>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941A1D"/>
              </a:solidFill>
              <a:effectLst/>
              <a:uFillTx/>
              <a:latin typeface="Arial" panose="020B0604020202020204" pitchFamily="34" charset="0"/>
              <a:ea typeface="Cambria" panose="02040503050406030204" pitchFamily="18" charset="0"/>
              <a:cs typeface="Arial" panose="020B0604020202020204" pitchFamily="34" charset="0"/>
              <a:sym typeface="Helvetica Neue"/>
            </a:endParaRPr>
          </a:p>
        </p:txBody>
      </p:sp>
      <p:sp>
        <p:nvSpPr>
          <p:cNvPr id="4" name="TextBox 3"/>
          <p:cNvSpPr txBox="1"/>
          <p:nvPr/>
        </p:nvSpPr>
        <p:spPr>
          <a:xfrm>
            <a:off x="372814" y="3421741"/>
            <a:ext cx="6777075" cy="49654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just" defTabSz="584200" rtl="0" fontAlgn="auto" latinLnBrk="0" hangingPunct="0">
              <a:lnSpc>
                <a:spcPct val="100000"/>
              </a:lnSpc>
              <a:spcBef>
                <a:spcPts val="0"/>
              </a:spcBef>
              <a:spcAft>
                <a:spcPts val="0"/>
              </a:spcAft>
              <a:buClrTx/>
              <a:buSzTx/>
              <a:buFontTx/>
              <a:buNone/>
              <a:tabLst/>
            </a:pPr>
            <a:r>
              <a:rPr lang="en-US" sz="2000" dirty="0">
                <a:solidFill>
                  <a:srgbClr val="941A1D"/>
                </a:solidFill>
                <a:latin typeface="Arial" panose="020B0604020202020204" pitchFamily="34" charset="0"/>
                <a:cs typeface="Arial" panose="020B0604020202020204" pitchFamily="34" charset="0"/>
              </a:rPr>
              <a:t>Principal Investigator</a:t>
            </a:r>
            <a:r>
              <a:rPr kumimoji="0" lang="el-GR"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rPr>
              <a:t>:</a:t>
            </a:r>
            <a:r>
              <a:rPr kumimoji="0" lang="en-US"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rPr>
              <a:t> </a:t>
            </a:r>
            <a:r>
              <a:rPr lang="en-US" sz="1600" dirty="0">
                <a:effectLst/>
                <a:latin typeface="Arial" panose="020B0604020202020204" pitchFamily="34" charset="0"/>
                <a:ea typeface="Calibri" panose="020F0502020204030204" pitchFamily="34" charset="0"/>
              </a:rPr>
              <a:t>Dr. Stavros </a:t>
            </a:r>
            <a:r>
              <a:rPr lang="en-US" sz="1600" dirty="0" err="1">
                <a:effectLst/>
                <a:latin typeface="Arial" panose="020B0604020202020204" pitchFamily="34" charset="0"/>
                <a:ea typeface="Calibri" panose="020F0502020204030204" pitchFamily="34" charset="0"/>
              </a:rPr>
              <a:t>Degiannakis</a:t>
            </a:r>
            <a:endParaRPr kumimoji="0" lang="en-US" sz="16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endParaRPr>
          </a:p>
          <a:p>
            <a:pPr marL="0" marR="0" indent="0" algn="just" defTabSz="584200" rtl="0" fontAlgn="auto" latinLnBrk="0" hangingPunct="0">
              <a:lnSpc>
                <a:spcPct val="100000"/>
              </a:lnSpc>
              <a:spcBef>
                <a:spcPts val="0"/>
              </a:spcBef>
              <a:spcAft>
                <a:spcPts val="0"/>
              </a:spcAft>
              <a:buClrTx/>
              <a:buSzTx/>
              <a:buFontTx/>
              <a:buNone/>
              <a:tabLst/>
            </a:pPr>
            <a:endParaRPr kumimoji="0" lang="el-GR"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endParaRPr>
          </a:p>
          <a:p>
            <a:pPr algn="just"/>
            <a:r>
              <a:rPr lang="en-US" sz="2000" dirty="0">
                <a:solidFill>
                  <a:srgbClr val="941A1D"/>
                </a:solidFill>
                <a:latin typeface="Arial" panose="020B0604020202020204" pitchFamily="34" charset="0"/>
                <a:cs typeface="Arial" panose="020B0604020202020204" pitchFamily="34" charset="0"/>
              </a:rPr>
              <a:t>Reader-friendly title</a:t>
            </a:r>
            <a:r>
              <a:rPr lang="el-GR" sz="2000" dirty="0">
                <a:solidFill>
                  <a:srgbClr val="941A1D"/>
                </a:solidFill>
                <a:latin typeface="Arial" panose="020B0604020202020204" pitchFamily="34" charset="0"/>
                <a:cs typeface="Arial" panose="020B0604020202020204" pitchFamily="34" charset="0"/>
              </a:rPr>
              <a:t>:</a:t>
            </a:r>
            <a:r>
              <a:rPr lang="en-US" sz="2000" dirty="0">
                <a:solidFill>
                  <a:srgbClr val="941A1D"/>
                </a:solidFill>
                <a:latin typeface="Arial" panose="020B060402020202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rPr>
              <a:t>Regional_BCS</a:t>
            </a:r>
            <a:endParaRPr lang="el-GR" sz="1600" dirty="0">
              <a:solidFill>
                <a:srgbClr val="941A1D"/>
              </a:solidFill>
              <a:latin typeface="Arial" panose="020B0604020202020204" pitchFamily="34" charset="0"/>
              <a:cs typeface="Arial" panose="020B0604020202020204" pitchFamily="34" charset="0"/>
            </a:endParaRPr>
          </a:p>
          <a:p>
            <a:pPr algn="just"/>
            <a:endParaRPr lang="el-GR" sz="2000" dirty="0">
              <a:solidFill>
                <a:srgbClr val="941A1D"/>
              </a:solidFill>
              <a:latin typeface="Arial" panose="020B0604020202020204" pitchFamily="34" charset="0"/>
              <a:cs typeface="Arial" panose="020B0604020202020204" pitchFamily="34" charset="0"/>
            </a:endParaRPr>
          </a:p>
          <a:p>
            <a:pPr algn="just"/>
            <a:r>
              <a:rPr lang="en-US" sz="2000" dirty="0">
                <a:solidFill>
                  <a:srgbClr val="941A1D"/>
                </a:solidFill>
                <a:latin typeface="Arial" panose="020B0604020202020204" pitchFamily="34" charset="0"/>
                <a:cs typeface="Arial" panose="020B0604020202020204" pitchFamily="34" charset="0"/>
              </a:rPr>
              <a:t>Scientific Area</a:t>
            </a:r>
            <a:r>
              <a:rPr lang="el-GR" sz="2000" dirty="0">
                <a:solidFill>
                  <a:srgbClr val="941A1D"/>
                </a:solidFill>
                <a:latin typeface="Arial" panose="020B0604020202020204" pitchFamily="34" charset="0"/>
                <a:cs typeface="Arial" panose="020B0604020202020204" pitchFamily="34" charset="0"/>
              </a:rPr>
              <a:t>:</a:t>
            </a:r>
            <a:r>
              <a:rPr lang="en-US" sz="2000" dirty="0">
                <a:solidFill>
                  <a:srgbClr val="941A1D"/>
                </a:solidFill>
                <a:latin typeface="Arial" panose="020B060402020202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rPr>
              <a:t>Social Sciences</a:t>
            </a:r>
            <a:endParaRPr lang="el-GR" sz="1600" dirty="0">
              <a:solidFill>
                <a:srgbClr val="941A1D"/>
              </a:solidFill>
              <a:latin typeface="Arial" panose="020B0604020202020204" pitchFamily="34" charset="0"/>
              <a:cs typeface="Arial" panose="020B0604020202020204" pitchFamily="34" charset="0"/>
            </a:endParaRPr>
          </a:p>
          <a:p>
            <a:pPr algn="just"/>
            <a:endParaRPr lang="el-GR" sz="2000" dirty="0">
              <a:solidFill>
                <a:srgbClr val="941A1D"/>
              </a:solidFill>
              <a:latin typeface="Arial" panose="020B0604020202020204" pitchFamily="34" charset="0"/>
              <a:cs typeface="Arial" panose="020B0604020202020204" pitchFamily="34" charset="0"/>
            </a:endParaRPr>
          </a:p>
          <a:p>
            <a:pPr algn="just"/>
            <a:r>
              <a:rPr lang="en-US" sz="2000" dirty="0">
                <a:solidFill>
                  <a:srgbClr val="941A1D"/>
                </a:solidFill>
                <a:latin typeface="Arial" panose="020B0604020202020204" pitchFamily="34" charset="0"/>
                <a:cs typeface="Arial" panose="020B0604020202020204" pitchFamily="34" charset="0"/>
              </a:rPr>
              <a:t>Institution and Country</a:t>
            </a:r>
            <a:r>
              <a:rPr lang="el-GR" sz="2000" dirty="0">
                <a:solidFill>
                  <a:srgbClr val="941A1D"/>
                </a:solidFill>
                <a:latin typeface="Arial" panose="020B0604020202020204" pitchFamily="34" charset="0"/>
                <a:cs typeface="Arial" panose="020B0604020202020204" pitchFamily="34" charset="0"/>
              </a:rPr>
              <a:t>:</a:t>
            </a:r>
            <a:r>
              <a:rPr lang="en-US" sz="2000" dirty="0">
                <a:solidFill>
                  <a:srgbClr val="941A1D"/>
                </a:solidFill>
                <a:latin typeface="Arial" panose="020B060402020202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rPr>
              <a:t>Panteion</a:t>
            </a:r>
            <a:r>
              <a:rPr lang="en-US" sz="1600" dirty="0">
                <a:effectLst/>
                <a:latin typeface="Arial" panose="020B0604020202020204" pitchFamily="34" charset="0"/>
                <a:ea typeface="Calibri" panose="020F0502020204030204" pitchFamily="34" charset="0"/>
              </a:rPr>
              <a:t> University, Greece</a:t>
            </a:r>
            <a:endParaRPr lang="el-GR" sz="1600" dirty="0">
              <a:solidFill>
                <a:srgbClr val="941A1D"/>
              </a:solidFill>
              <a:latin typeface="Arial" panose="020B0604020202020204" pitchFamily="34" charset="0"/>
              <a:cs typeface="Arial" panose="020B0604020202020204" pitchFamily="34" charset="0"/>
            </a:endParaRPr>
          </a:p>
          <a:p>
            <a:pPr marL="0" marR="0" indent="0" algn="just" defTabSz="584200" rtl="0" fontAlgn="auto" latinLnBrk="0" hangingPunct="0">
              <a:lnSpc>
                <a:spcPct val="100000"/>
              </a:lnSpc>
              <a:spcBef>
                <a:spcPts val="0"/>
              </a:spcBef>
              <a:spcAft>
                <a:spcPts val="0"/>
              </a:spcAft>
              <a:buClrTx/>
              <a:buSzTx/>
              <a:buFontTx/>
              <a:buNone/>
              <a:tabLst/>
            </a:pPr>
            <a:endParaRPr kumimoji="0" lang="el-GR"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endParaRPr>
          </a:p>
          <a:p>
            <a:pPr marL="0" marR="0" indent="0" algn="just"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rPr>
              <a:t>Host Institution</a:t>
            </a:r>
            <a:r>
              <a:rPr kumimoji="0" lang="el-GR"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rPr>
              <a:t>:</a:t>
            </a:r>
            <a:r>
              <a:rPr kumimoji="0" lang="en-US"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rPr>
              <a:t> </a:t>
            </a:r>
            <a:r>
              <a:rPr lang="en-US" sz="1600" dirty="0" err="1">
                <a:effectLst/>
                <a:latin typeface="Arial" panose="020B0604020202020204" pitchFamily="34" charset="0"/>
                <a:ea typeface="Calibri" panose="020F0502020204030204" pitchFamily="34" charset="0"/>
              </a:rPr>
              <a:t>Panteion</a:t>
            </a:r>
            <a:r>
              <a:rPr lang="en-US" sz="1600" dirty="0">
                <a:effectLst/>
                <a:latin typeface="Arial" panose="020B0604020202020204" pitchFamily="34" charset="0"/>
                <a:ea typeface="Calibri" panose="020F0502020204030204" pitchFamily="34" charset="0"/>
              </a:rPr>
              <a:t> University of Social and Political Sciences</a:t>
            </a:r>
            <a:endParaRPr kumimoji="0" lang="el-GR" sz="16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endParaRPr>
          </a:p>
          <a:p>
            <a:pPr marL="0" marR="0" indent="0" algn="just" defTabSz="584200" rtl="0" fontAlgn="auto" latinLnBrk="0" hangingPunct="0">
              <a:lnSpc>
                <a:spcPct val="100000"/>
              </a:lnSpc>
              <a:spcBef>
                <a:spcPts val="0"/>
              </a:spcBef>
              <a:spcAft>
                <a:spcPts val="0"/>
              </a:spcAft>
              <a:buClrTx/>
              <a:buSzTx/>
              <a:buFontTx/>
              <a:buNone/>
              <a:tabLst/>
            </a:pPr>
            <a:endParaRPr kumimoji="0" lang="el-GR"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endParaRPr>
          </a:p>
          <a:p>
            <a:pPr marL="0" marR="0" indent="0" algn="just" defTabSz="584200" rtl="0" fontAlgn="auto" latinLnBrk="0" hangingPunct="0">
              <a:lnSpc>
                <a:spcPct val="100000"/>
              </a:lnSpc>
              <a:spcBef>
                <a:spcPts val="0"/>
              </a:spcBef>
              <a:spcAft>
                <a:spcPts val="0"/>
              </a:spcAft>
              <a:buClrTx/>
              <a:buSzTx/>
              <a:buFontTx/>
              <a:buNone/>
              <a:tabLst/>
            </a:pPr>
            <a:r>
              <a:rPr lang="en-US" sz="2000" baseline="0" dirty="0">
                <a:solidFill>
                  <a:srgbClr val="941A1D"/>
                </a:solidFill>
                <a:latin typeface="Arial" panose="020B0604020202020204" pitchFamily="34" charset="0"/>
                <a:cs typeface="Arial" panose="020B0604020202020204" pitchFamily="34" charset="0"/>
              </a:rPr>
              <a:t>Collaborating Institution(s)</a:t>
            </a:r>
            <a:r>
              <a:rPr lang="el-GR" sz="2000" dirty="0">
                <a:solidFill>
                  <a:srgbClr val="941A1D"/>
                </a:solidFill>
                <a:latin typeface="Arial" panose="020B0604020202020204" pitchFamily="34" charset="0"/>
                <a:cs typeface="Arial" panose="020B0604020202020204" pitchFamily="34" charset="0"/>
              </a:rPr>
              <a:t>:</a:t>
            </a:r>
            <a:r>
              <a:rPr lang="en-US" sz="2000" dirty="0">
                <a:solidFill>
                  <a:srgbClr val="941A1D"/>
                </a:solidFill>
                <a:latin typeface="Arial" panose="020B060402020202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rPr>
              <a:t>University Research Institute of Urban Environment and Human Resources</a:t>
            </a:r>
            <a:endParaRPr lang="en-US" sz="1600" dirty="0">
              <a:solidFill>
                <a:srgbClr val="941A1D"/>
              </a:solidFill>
              <a:latin typeface="Arial" panose="020B0604020202020204" pitchFamily="34" charset="0"/>
              <a:cs typeface="Arial" panose="020B0604020202020204" pitchFamily="34" charset="0"/>
            </a:endParaRPr>
          </a:p>
          <a:p>
            <a:pPr algn="just"/>
            <a:endParaRPr lang="el-GR" sz="2000" dirty="0">
              <a:solidFill>
                <a:srgbClr val="941A1D"/>
              </a:solidFill>
              <a:latin typeface="Arial" panose="020B0604020202020204" pitchFamily="34" charset="0"/>
              <a:cs typeface="Arial" panose="020B0604020202020204" pitchFamily="34" charset="0"/>
            </a:endParaRPr>
          </a:p>
          <a:p>
            <a:pPr algn="just"/>
            <a:r>
              <a:rPr kumimoji="0" lang="en-US"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rPr>
              <a:t>Project webpage</a:t>
            </a:r>
            <a:endParaRPr kumimoji="0" lang="el-GR"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endParaRPr>
          </a:p>
          <a:p>
            <a:pPr algn="just"/>
            <a:r>
              <a:rPr kumimoji="0" lang="el-GR"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rPr>
              <a:t>(</a:t>
            </a:r>
            <a:r>
              <a:rPr kumimoji="0" lang="en-US"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rPr>
              <a:t>if applicable</a:t>
            </a:r>
            <a:r>
              <a:rPr kumimoji="0" lang="el-GR" sz="2000" b="1" i="0" u="none" strike="noStrike" cap="none" spc="0" normalizeH="0" dirty="0">
                <a:ln>
                  <a:noFill/>
                </a:ln>
                <a:solidFill>
                  <a:srgbClr val="941A1D"/>
                </a:solidFill>
                <a:effectLst/>
                <a:uFillTx/>
                <a:latin typeface="Arial" panose="020B0604020202020204" pitchFamily="34" charset="0"/>
                <a:cs typeface="Arial" panose="020B0604020202020204" pitchFamily="34" charset="0"/>
                <a:sym typeface="Helvetica Neue"/>
              </a:rPr>
              <a:t>):</a:t>
            </a:r>
            <a:r>
              <a:rPr kumimoji="0" lang="en-US" sz="1600" b="1" i="0" u="none" strike="noStrike" cap="none" spc="0" normalizeH="0" dirty="0">
                <a:ln>
                  <a:noFill/>
                </a:ln>
                <a:solidFill>
                  <a:schemeClr val="tx1"/>
                </a:solidFill>
                <a:effectLst/>
                <a:uFillTx/>
                <a:latin typeface="Arial" panose="020B0604020202020204" pitchFamily="34" charset="0"/>
                <a:cs typeface="Arial" panose="020B0604020202020204" pitchFamily="34" charset="0"/>
                <a:sym typeface="Helvetica Neue"/>
              </a:rPr>
              <a:t> Under Construction</a:t>
            </a:r>
            <a:endParaRPr kumimoji="0" lang="en-US" sz="1600" b="1" i="0" u="none" strike="noStrike" cap="none" spc="0" normalizeH="0" baseline="0" dirty="0">
              <a:ln>
                <a:noFill/>
              </a:ln>
              <a:solidFill>
                <a:schemeClr val="tx1"/>
              </a:solidFill>
              <a:effectLst/>
              <a:uFillTx/>
              <a:latin typeface="Arial" panose="020B0604020202020204" pitchFamily="34" charset="0"/>
              <a:cs typeface="Arial" panose="020B0604020202020204" pitchFamily="34" charset="0"/>
              <a:sym typeface="Helvetica Neue"/>
            </a:endParaRPr>
          </a:p>
        </p:txBody>
      </p:sp>
      <p:sp>
        <p:nvSpPr>
          <p:cNvPr id="11" name="TextBox 10"/>
          <p:cNvSpPr txBox="1"/>
          <p:nvPr/>
        </p:nvSpPr>
        <p:spPr>
          <a:xfrm>
            <a:off x="7626096" y="7144442"/>
            <a:ext cx="4902497"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rPr>
              <a:t>Budget</a:t>
            </a:r>
            <a:r>
              <a:rPr kumimoji="0" lang="el-GR"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rPr>
              <a:t>:</a:t>
            </a:r>
            <a:r>
              <a:rPr kumimoji="0" lang="en-US" sz="2000" b="1" i="0" u="none" strike="noStrike" cap="none" spc="0" normalizeH="0" baseline="0">
                <a:ln>
                  <a:noFill/>
                </a:ln>
                <a:solidFill>
                  <a:srgbClr val="941A1D"/>
                </a:solidFill>
                <a:effectLst/>
                <a:uFillTx/>
                <a:latin typeface="Arial" panose="020B0604020202020204" pitchFamily="34" charset="0"/>
                <a:cs typeface="Arial" panose="020B0604020202020204" pitchFamily="34" charset="0"/>
                <a:sym typeface="Helvetica Neue"/>
              </a:rPr>
              <a:t> </a:t>
            </a:r>
            <a:r>
              <a:rPr lang="en-US" sz="1600">
                <a:effectLst/>
                <a:latin typeface="Arial" panose="020B0604020202020204" pitchFamily="34" charset="0"/>
                <a:ea typeface="Calibri" panose="020F0502020204030204" pitchFamily="34" charset="0"/>
              </a:rPr>
              <a:t>113.740</a:t>
            </a:r>
            <a:r>
              <a:rPr lang="en-US" sz="1600" dirty="0">
                <a:effectLst/>
                <a:latin typeface="Arial" panose="020B0604020202020204" pitchFamily="34" charset="0"/>
                <a:ea typeface="Calibri" panose="020F0502020204030204" pitchFamily="34" charset="0"/>
              </a:rPr>
              <a:t>€</a:t>
            </a:r>
            <a:endParaRPr kumimoji="0" lang="el-GR" sz="16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endParaRPr>
          </a:p>
          <a:p>
            <a:pPr marL="0" marR="0" indent="0" algn="l" defTabSz="584200" rtl="0" fontAlgn="auto" latinLnBrk="0" hangingPunct="0">
              <a:lnSpc>
                <a:spcPct val="100000"/>
              </a:lnSpc>
              <a:spcBef>
                <a:spcPts val="0"/>
              </a:spcBef>
              <a:spcAft>
                <a:spcPts val="0"/>
              </a:spcAft>
              <a:buClrTx/>
              <a:buSzTx/>
              <a:buFontTx/>
              <a:buNone/>
              <a:tabLst/>
            </a:pPr>
            <a:endParaRPr kumimoji="0" lang="el-GR" sz="2000" b="1" i="0" u="none" strike="noStrike" cap="none" spc="0" normalizeH="0" baseline="0" dirty="0">
              <a:ln>
                <a:noFill/>
              </a:ln>
              <a:solidFill>
                <a:srgbClr val="941A1D"/>
              </a:solidFill>
              <a:effectLst/>
              <a:uFillTx/>
              <a:latin typeface="Arial" panose="020B0604020202020204" pitchFamily="34" charset="0"/>
              <a:cs typeface="Arial" panose="020B0604020202020204" pitchFamily="34" charset="0"/>
              <a:sym typeface="Helvetica Neue"/>
            </a:endParaRPr>
          </a:p>
          <a:p>
            <a:pPr marL="0" marR="0" indent="0" algn="l" defTabSz="584200" rtl="0" fontAlgn="auto" latinLnBrk="0" hangingPunct="0">
              <a:lnSpc>
                <a:spcPct val="100000"/>
              </a:lnSpc>
              <a:spcBef>
                <a:spcPts val="0"/>
              </a:spcBef>
              <a:spcAft>
                <a:spcPts val="0"/>
              </a:spcAft>
              <a:buClrTx/>
              <a:buSzTx/>
              <a:buFontTx/>
              <a:buNone/>
              <a:tabLst/>
            </a:pPr>
            <a:r>
              <a:rPr lang="en-US" sz="2000" dirty="0">
                <a:solidFill>
                  <a:srgbClr val="941A1D"/>
                </a:solidFill>
                <a:latin typeface="Arial" panose="020B0604020202020204" pitchFamily="34" charset="0"/>
                <a:cs typeface="Arial" panose="020B0604020202020204" pitchFamily="34" charset="0"/>
              </a:rPr>
              <a:t>Duration</a:t>
            </a:r>
            <a:r>
              <a:rPr lang="el-GR" sz="2000" dirty="0">
                <a:solidFill>
                  <a:srgbClr val="941A1D"/>
                </a:solidFill>
                <a:latin typeface="Arial" panose="020B0604020202020204" pitchFamily="34" charset="0"/>
                <a:cs typeface="Arial" panose="020B0604020202020204" pitchFamily="34" charset="0"/>
              </a:rPr>
              <a:t>:</a:t>
            </a:r>
            <a:r>
              <a:rPr lang="en-US" sz="2000" dirty="0">
                <a:solidFill>
                  <a:srgbClr val="941A1D"/>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36 months</a:t>
            </a:r>
            <a:endParaRPr lang="el-GR" sz="1600" dirty="0">
              <a:solidFill>
                <a:schemeClr val="tx1"/>
              </a:solidFill>
              <a:latin typeface="Arial" panose="020B0604020202020204" pitchFamily="34" charset="0"/>
              <a:cs typeface="Arial" panose="020B0604020202020204" pitchFamily="34" charset="0"/>
            </a:endParaRPr>
          </a:p>
          <a:p>
            <a:pPr marL="0" marR="0" indent="0" algn="l" defTabSz="584200" rtl="0" fontAlgn="auto" latinLnBrk="0" hangingPunct="0">
              <a:lnSpc>
                <a:spcPct val="100000"/>
              </a:lnSpc>
              <a:spcBef>
                <a:spcPts val="0"/>
              </a:spcBef>
              <a:spcAft>
                <a:spcPts val="0"/>
              </a:spcAft>
              <a:buClrTx/>
              <a:buSzTx/>
              <a:buFontTx/>
              <a:buNone/>
              <a:tabLst/>
            </a:pPr>
            <a:endParaRPr kumimoji="0" lang="el-GR" sz="1600" b="1" i="0" u="none" strike="noStrike" cap="none" spc="0" normalizeH="0" dirty="0">
              <a:ln>
                <a:noFill/>
              </a:ln>
              <a:solidFill>
                <a:schemeClr val="tx1"/>
              </a:solidFill>
              <a:effectLst/>
              <a:uFillTx/>
              <a:latin typeface="Arial" panose="020B0604020202020204" pitchFamily="34" charset="0"/>
              <a:cs typeface="Arial" panose="020B0604020202020204" pitchFamily="34" charset="0"/>
              <a:sym typeface="Helvetica Neue"/>
            </a:endParaRPr>
          </a:p>
          <a:p>
            <a:pPr marL="0" marR="0" indent="0" algn="l" defTabSz="584200" rtl="0" fontAlgn="auto" latinLnBrk="0" hangingPunct="0">
              <a:lnSpc>
                <a:spcPct val="100000"/>
              </a:lnSpc>
              <a:spcBef>
                <a:spcPts val="0"/>
              </a:spcBef>
              <a:spcAft>
                <a:spcPts val="0"/>
              </a:spcAft>
              <a:buClrTx/>
              <a:buSzTx/>
              <a:buFontTx/>
              <a:buNone/>
              <a:tabLst/>
            </a:pPr>
            <a:endParaRPr kumimoji="0" lang="el-GR" sz="2000" b="1" i="0" u="none" strike="noStrike" cap="none" spc="0" normalizeH="0" dirty="0">
              <a:ln>
                <a:noFill/>
              </a:ln>
              <a:solidFill>
                <a:srgbClr val="941A1D"/>
              </a:solidFill>
              <a:effectLst/>
              <a:uFillTx/>
              <a:sym typeface="Helvetica Neue"/>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39" y="8725285"/>
            <a:ext cx="1744640" cy="670560"/>
          </a:xfrm>
          <a:prstGeom prst="rect">
            <a:avLst/>
          </a:prstGeom>
        </p:spPr>
      </p:pic>
      <p:pic>
        <p:nvPicPr>
          <p:cNvPr id="14" name="Εικόνα 13">
            <a:extLst>
              <a:ext uri="{FF2B5EF4-FFF2-40B4-BE49-F238E27FC236}">
                <a16:creationId xmlns:a16="http://schemas.microsoft.com/office/drawing/2014/main" id="{C21FE76C-A7F9-429A-9E2C-AD2C4BAA4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0433" y="808681"/>
            <a:ext cx="3619665" cy="1633893"/>
          </a:xfrm>
          <a:prstGeom prst="rect">
            <a:avLst/>
          </a:prstGeom>
        </p:spPr>
      </p:pic>
      <p:pic>
        <p:nvPicPr>
          <p:cNvPr id="6" name="Picture 5">
            <a:extLst>
              <a:ext uri="{FF2B5EF4-FFF2-40B4-BE49-F238E27FC236}">
                <a16:creationId xmlns:a16="http://schemas.microsoft.com/office/drawing/2014/main" id="{111BA779-AA12-486D-9C3D-A15D156BC4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4263" y="3421741"/>
            <a:ext cx="3028950" cy="3028950"/>
          </a:xfrm>
          <a:prstGeom prst="rect">
            <a:avLst/>
          </a:prstGeom>
        </p:spPr>
      </p:pic>
    </p:spTree>
    <p:extLst>
      <p:ext uri="{BB962C8B-B14F-4D97-AF65-F5344CB8AC3E}">
        <p14:creationId xmlns:p14="http://schemas.microsoft.com/office/powerpoint/2010/main" val="3199964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flipH="1">
            <a:off x="0" y="868097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 name="Slide Number Placeholder 6"/>
          <p:cNvSpPr>
            <a:spLocks noGrp="1"/>
          </p:cNvSpPr>
          <p:nvPr>
            <p:ph type="sldNum" sz="quarter" idx="2"/>
          </p:nvPr>
        </p:nvSpPr>
        <p:spPr>
          <a:xfrm>
            <a:off x="12528593" y="9159450"/>
            <a:ext cx="206787" cy="348813"/>
          </a:xfrm>
        </p:spPr>
        <p:txBody>
          <a:bodyPr/>
          <a:lstStyle/>
          <a:p>
            <a:fld id="{86CB4B4D-7CA3-9044-876B-883B54F8677D}" type="slidenum">
              <a:rPr lang="en-US" b="1" smtClean="0">
                <a:solidFill>
                  <a:schemeClr val="bg1"/>
                </a:solidFill>
                <a:latin typeface="Calibri" panose="020F0502020204030204" pitchFamily="34" charset="0"/>
                <a:cs typeface="Calibri" panose="020F0502020204030204" pitchFamily="34" charset="0"/>
              </a:rPr>
              <a:pPr/>
              <a:t>3</a:t>
            </a:fld>
            <a:endParaRPr lang="en-US" b="1" dirty="0">
              <a:solidFill>
                <a:schemeClr val="bg1"/>
              </a:solidFill>
              <a:latin typeface="Calibri" panose="020F0502020204030204" pitchFamily="34" charset="0"/>
              <a:cs typeface="Calibri" panose="020F0502020204030204" pitchFamily="34" charset="0"/>
            </a:endParaRPr>
          </a:p>
        </p:txBody>
      </p:sp>
      <p:sp>
        <p:nvSpPr>
          <p:cNvPr id="17" name="Right Triangle 16"/>
          <p:cNvSpPr/>
          <p:nvPr/>
        </p:nvSpPr>
        <p:spPr>
          <a:xfrm flipV="1">
            <a:off x="0" y="-20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8" name="TextBox 7"/>
          <p:cNvSpPr txBox="1"/>
          <p:nvPr/>
        </p:nvSpPr>
        <p:spPr>
          <a:xfrm>
            <a:off x="476208" y="1643826"/>
            <a:ext cx="12052385" cy="6208879"/>
          </a:xfrm>
          <a:prstGeom prst="rect">
            <a:avLst/>
          </a:prstGeom>
          <a:solidFill>
            <a:srgbClr val="FF890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kumimoji="0" lang="el-GR" b="1" i="0" u="none" strike="noStrike" cap="none" spc="0" normalizeH="0" baseline="0" dirty="0">
              <a:ln>
                <a:noFill/>
              </a:ln>
              <a:solidFill>
                <a:schemeClr val="bg1">
                  <a:lumMod val="95000"/>
                </a:schemeClr>
              </a:solidFill>
              <a:effectLst/>
              <a:uFillTx/>
              <a:latin typeface="Calibri" panose="020F0502020204030204" pitchFamily="34" charset="0"/>
              <a:cs typeface="Calibri" panose="020F0502020204030204" pitchFamily="34" charset="0"/>
              <a:sym typeface="Helvetica Neue"/>
            </a:endParaRPr>
          </a:p>
          <a:p>
            <a:r>
              <a:rPr lang="en-US" dirty="0">
                <a:solidFill>
                  <a:schemeClr val="bg1">
                    <a:lumMod val="95000"/>
                  </a:schemeClr>
                </a:solidFill>
                <a:latin typeface="Arial" panose="020B0604020202020204" pitchFamily="34" charset="0"/>
                <a:cs typeface="Arial" panose="020B0604020202020204" pitchFamily="34" charset="0"/>
              </a:rPr>
              <a:t>Research Project Synopsis</a:t>
            </a:r>
          </a:p>
          <a:p>
            <a:pPr indent="270510" algn="just">
              <a:spcAft>
                <a:spcPts val="600"/>
              </a:spcAft>
            </a:pPr>
            <a:endParaRPr lang="en-US" dirty="0">
              <a:solidFill>
                <a:schemeClr val="bg1">
                  <a:lumMod val="95000"/>
                </a:schemeClr>
              </a:solidFill>
              <a:latin typeface="Arial" panose="020B0604020202020204" pitchFamily="34" charset="0"/>
              <a:ea typeface="Calibri" panose="020F0502020204030204" pitchFamily="34" charset="0"/>
              <a:cs typeface="Arial" panose="020B0604020202020204" pitchFamily="34" charset="0"/>
            </a:endParaRPr>
          </a:p>
          <a:p>
            <a:pPr indent="270510" algn="just">
              <a:spcAft>
                <a:spcPts val="600"/>
              </a:spcAft>
            </a:pPr>
            <a:r>
              <a:rPr lang="en-GB" sz="1600" dirty="0">
                <a:solidFill>
                  <a:schemeClr val="bg1"/>
                </a:solidFill>
                <a:latin typeface="Arial" panose="020B0604020202020204" pitchFamily="34" charset="0"/>
                <a:ea typeface="Calibri" panose="020F0502020204030204" pitchFamily="34" charset="0"/>
                <a:cs typeface="Arial" panose="020B0604020202020204" pitchFamily="34" charset="0"/>
              </a:rPr>
              <a:t>T</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he aim of the project is to extend the within-country business cycle synchronisation research work and to </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indentify</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and analyse the drivers of regional business cycles synchronisation in Greece using NUTS 2 classification. The objectives of the project to fulfil its aims are defined in the following set questions:</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How synchronised are the regional business cycles vis-à-vis the aggregate national reference cycle?</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Are any regions that drive the Greek reference cycle or the reverse? If yes, which are the key characteristics of those regions?</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How synchronised are the regional business cycles?</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Which are the key drivers of regional business cycle synchronisation?</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can the lagging regions be taught by the leading regions?</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600"/>
              </a:spcAft>
              <a:buFont typeface="+mj-lt"/>
              <a:buAutoNum type="arabicPeriod"/>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Could policy measures be leaned towards to bottom-up than to top-down development model?</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indent="270510" algn="just">
              <a:spcAft>
                <a:spcPts val="600"/>
              </a:spcAft>
            </a:pP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project will evaluate, on the grounds of its findings, the pre-crisis and current regional policies and will provide valuable information and future policy recommendations for policy designing and policy making at national and regional level. This study complements and enhances the existing line of applied research by focusing on Greek regions, and by extending the list of business cycles</a:t>
            </a: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synchronisation potential national and local drivers. More specifically, apart from the intra-regional trade, industry dissimilarity index, distance between capital cities and size of each region, the study will consider dissimilarities in employment, distance between regions’ capital cities and the main trade infrastructure (such as airports or ports), disparities in savings rates and in public financing for infrastructure (fiscal transfers from central government to each region).</a:t>
            </a:r>
            <a:endParaRPr lang="en-US" dirty="0">
              <a:solidFill>
                <a:schemeClr val="bg1">
                  <a:lumMod val="95000"/>
                </a:schemeClr>
              </a:solidFill>
              <a:latin typeface="Calibri" panose="020F0502020204030204" pitchFamily="34" charset="0"/>
              <a:cs typeface="Calibri" panose="020F050202020403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249" y="8804040"/>
            <a:ext cx="1744640" cy="670560"/>
          </a:xfrm>
          <a:prstGeom prst="rect">
            <a:avLst/>
          </a:prstGeom>
        </p:spPr>
      </p:pic>
    </p:spTree>
    <p:extLst>
      <p:ext uri="{BB962C8B-B14F-4D97-AF65-F5344CB8AC3E}">
        <p14:creationId xmlns:p14="http://schemas.microsoft.com/office/powerpoint/2010/main" val="956707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flipH="1">
            <a:off x="0" y="868097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 name="Slide Number Placeholder 6"/>
          <p:cNvSpPr>
            <a:spLocks noGrp="1"/>
          </p:cNvSpPr>
          <p:nvPr>
            <p:ph type="sldNum" sz="quarter" idx="2"/>
          </p:nvPr>
        </p:nvSpPr>
        <p:spPr>
          <a:xfrm>
            <a:off x="12528593" y="9159450"/>
            <a:ext cx="206787" cy="348813"/>
          </a:xfrm>
        </p:spPr>
        <p:txBody>
          <a:bodyPr/>
          <a:lstStyle/>
          <a:p>
            <a:fld id="{86CB4B4D-7CA3-9044-876B-883B54F8677D}" type="slidenum">
              <a:rPr lang="en-US" b="1" smtClean="0">
                <a:solidFill>
                  <a:schemeClr val="bg1"/>
                </a:solidFill>
                <a:latin typeface="Calibri" panose="020F0502020204030204" pitchFamily="34" charset="0"/>
                <a:cs typeface="Calibri" panose="020F0502020204030204" pitchFamily="34" charset="0"/>
              </a:rPr>
              <a:pPr/>
              <a:t>4</a:t>
            </a:fld>
            <a:endParaRPr lang="en-US" b="1" dirty="0">
              <a:solidFill>
                <a:schemeClr val="bg1"/>
              </a:solidFill>
              <a:latin typeface="Calibri" panose="020F0502020204030204" pitchFamily="34" charset="0"/>
              <a:cs typeface="Calibri" panose="020F0502020204030204" pitchFamily="34" charset="0"/>
            </a:endParaRPr>
          </a:p>
        </p:txBody>
      </p:sp>
      <p:sp>
        <p:nvSpPr>
          <p:cNvPr id="17" name="Right Triangle 16"/>
          <p:cNvSpPr/>
          <p:nvPr/>
        </p:nvSpPr>
        <p:spPr>
          <a:xfrm flipV="1">
            <a:off x="0" y="-20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8" name="TextBox 7"/>
          <p:cNvSpPr txBox="1"/>
          <p:nvPr/>
        </p:nvSpPr>
        <p:spPr>
          <a:xfrm>
            <a:off x="463186" y="1819410"/>
            <a:ext cx="12168800" cy="5150128"/>
          </a:xfrm>
          <a:prstGeom prst="rect">
            <a:avLst/>
          </a:prstGeom>
          <a:solidFill>
            <a:srgbClr val="FF890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kumimoji="0" lang="el-GR" b="1" i="0" u="none" strike="noStrike" cap="none" spc="0" normalizeH="0" baseline="0" dirty="0">
              <a:ln>
                <a:noFill/>
              </a:ln>
              <a:solidFill>
                <a:schemeClr val="bg1">
                  <a:lumMod val="95000"/>
                </a:schemeClr>
              </a:solidFill>
              <a:effectLst/>
              <a:uFillTx/>
              <a:latin typeface="Calibri" panose="020F0502020204030204" pitchFamily="34" charset="0"/>
              <a:cs typeface="Calibri" panose="020F0502020204030204" pitchFamily="34" charset="0"/>
              <a:sym typeface="Helvetica Neue"/>
            </a:endParaRPr>
          </a:p>
          <a:p>
            <a:r>
              <a:rPr lang="en-US" dirty="0">
                <a:solidFill>
                  <a:schemeClr val="bg1">
                    <a:lumMod val="95000"/>
                  </a:schemeClr>
                </a:solidFill>
                <a:latin typeface="Arial" panose="020B0604020202020204" pitchFamily="34" charset="0"/>
                <a:cs typeface="Arial" panose="020B0604020202020204" pitchFamily="34" charset="0"/>
              </a:rPr>
              <a:t>Project originality</a:t>
            </a:r>
          </a:p>
          <a:p>
            <a:endParaRPr lang="en-US" dirty="0">
              <a:solidFill>
                <a:schemeClr val="bg1">
                  <a:lumMod val="95000"/>
                </a:schemeClr>
              </a:solidFill>
              <a:latin typeface="Arial" panose="020B0604020202020204" pitchFamily="34" charset="0"/>
              <a:cs typeface="Arial" panose="020B0604020202020204" pitchFamily="34" charset="0"/>
            </a:endParaRPr>
          </a:p>
          <a:p>
            <a:pPr algn="just"/>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key innovations of the study are threefold: (</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the unique dataset/database, at national and regional level, that will be constructed during the project’s life; (ii) the modelling framework which will allow the investigation of the time-varying synchronisation among the Greek regions; and (iii) the focus on Greece, a country not only been suffering from the long on-going debt crisis, but also been characterized by unique economic and geospatial characteristics. It is important to note that the current project is directly related to the EU’s regional policy, i.e., the “Cohesion Policy”, which aims to reduce the regional inequalities across all EU regions. </a:t>
            </a:r>
          </a:p>
          <a:p>
            <a:pPr algn="just"/>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“Cohesion Policy” with a budget of €351.8 billion for the period 2014-2020, aims at creating jobs, improving competitiveness and quality of life and leading to a sustainable development for all EU regions. Furthermore, the project’s aim and objectives are very close to Greek policy makers’ interests and priorities, given the country’s unique economic geography and its socio-economic challenges faced with, at national and regional level, on its way out of crisis. Greece comprises of few urban regions, a large number of mountainous regions and island economies. Even more, there are wide disparities among the Greek regions due to their varying economic structures (i.e., industrialised regions such as Attika, agricultural regions such as Thessaly and/or tourism-oriented regions such as South Aegean). It should be borne in mind that the proposed time varying methodological framework is the most appropriate, due to high level of disparities among the Greek regions, for modelling the level of business cycle synchronisation, because it allows to be incorporated into the entire framework the time varying regional structures.</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93" y="8824170"/>
            <a:ext cx="1744640" cy="670560"/>
          </a:xfrm>
          <a:prstGeom prst="rect">
            <a:avLst/>
          </a:prstGeom>
        </p:spPr>
      </p:pic>
    </p:spTree>
    <p:extLst>
      <p:ext uri="{BB962C8B-B14F-4D97-AF65-F5344CB8AC3E}">
        <p14:creationId xmlns:p14="http://schemas.microsoft.com/office/powerpoint/2010/main" val="1933762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flipH="1">
            <a:off x="0" y="868097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 name="Slide Number Placeholder 6"/>
          <p:cNvSpPr>
            <a:spLocks noGrp="1"/>
          </p:cNvSpPr>
          <p:nvPr>
            <p:ph type="sldNum" sz="quarter" idx="2"/>
          </p:nvPr>
        </p:nvSpPr>
        <p:spPr>
          <a:xfrm>
            <a:off x="12528593" y="9159450"/>
            <a:ext cx="206787" cy="348813"/>
          </a:xfrm>
        </p:spPr>
        <p:txBody>
          <a:bodyPr/>
          <a:lstStyle/>
          <a:p>
            <a:fld id="{86CB4B4D-7CA3-9044-876B-883B54F8677D}" type="slidenum">
              <a:rPr lang="en-US" b="1" smtClean="0">
                <a:solidFill>
                  <a:schemeClr val="bg1"/>
                </a:solidFill>
                <a:latin typeface="Calibri" panose="020F0502020204030204" pitchFamily="34" charset="0"/>
                <a:cs typeface="Calibri" panose="020F0502020204030204" pitchFamily="34" charset="0"/>
              </a:rPr>
              <a:pPr/>
              <a:t>5</a:t>
            </a:fld>
            <a:endParaRPr lang="en-US" b="1" dirty="0">
              <a:solidFill>
                <a:schemeClr val="bg1"/>
              </a:solidFill>
              <a:latin typeface="Calibri" panose="020F0502020204030204" pitchFamily="34" charset="0"/>
              <a:cs typeface="Calibri" panose="020F0502020204030204" pitchFamily="34" charset="0"/>
            </a:endParaRPr>
          </a:p>
        </p:txBody>
      </p:sp>
      <p:sp>
        <p:nvSpPr>
          <p:cNvPr id="17" name="Right Triangle 16"/>
          <p:cNvSpPr/>
          <p:nvPr/>
        </p:nvSpPr>
        <p:spPr>
          <a:xfrm flipV="1">
            <a:off x="0" y="-20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8" name="TextBox 7"/>
          <p:cNvSpPr txBox="1"/>
          <p:nvPr/>
        </p:nvSpPr>
        <p:spPr>
          <a:xfrm>
            <a:off x="359793" y="1695931"/>
            <a:ext cx="12168800" cy="6750566"/>
          </a:xfrm>
          <a:prstGeom prst="rect">
            <a:avLst/>
          </a:prstGeom>
          <a:solidFill>
            <a:srgbClr val="FF890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kumimoji="0" lang="el-GR" b="1" i="0" u="none" strike="noStrike" cap="none" spc="0" normalizeH="0" baseline="0" dirty="0">
              <a:ln>
                <a:noFill/>
              </a:ln>
              <a:solidFill>
                <a:schemeClr val="bg1">
                  <a:lumMod val="95000"/>
                </a:schemeClr>
              </a:solidFill>
              <a:effectLst/>
              <a:uFillTx/>
              <a:latin typeface="Calibri" panose="020F0502020204030204" pitchFamily="34" charset="0"/>
              <a:cs typeface="Calibri" panose="020F0502020204030204" pitchFamily="34" charset="0"/>
              <a:sym typeface="Helvetica Neue"/>
            </a:endParaRPr>
          </a:p>
          <a:p>
            <a:r>
              <a:rPr kumimoji="0" lang="en-US" b="1" i="0" u="none" strike="noStrike" cap="none" spc="0" normalizeH="0" baseline="0" dirty="0">
                <a:ln>
                  <a:noFill/>
                </a:ln>
                <a:solidFill>
                  <a:schemeClr val="bg1">
                    <a:lumMod val="95000"/>
                  </a:schemeClr>
                </a:solidFill>
                <a:effectLst/>
                <a:uFillTx/>
                <a:latin typeface="Arial" panose="020B0604020202020204" pitchFamily="34" charset="0"/>
                <a:cs typeface="Arial" panose="020B0604020202020204" pitchFamily="34" charset="0"/>
                <a:sym typeface="Helvetica Neue"/>
              </a:rPr>
              <a:t>Expected</a:t>
            </a:r>
            <a:r>
              <a:rPr kumimoji="0" lang="en-US" b="1" i="0" u="none" strike="noStrike" cap="none" spc="0" normalizeH="0" dirty="0">
                <a:ln>
                  <a:noFill/>
                </a:ln>
                <a:solidFill>
                  <a:schemeClr val="bg1">
                    <a:lumMod val="95000"/>
                  </a:schemeClr>
                </a:solidFill>
                <a:effectLst/>
                <a:uFillTx/>
                <a:latin typeface="Arial" panose="020B0604020202020204" pitchFamily="34" charset="0"/>
                <a:cs typeface="Arial" panose="020B0604020202020204" pitchFamily="34" charset="0"/>
                <a:sym typeface="Helvetica Neue"/>
              </a:rPr>
              <a:t> results </a:t>
            </a:r>
            <a:r>
              <a:rPr kumimoji="0" lang="el-GR" b="1" i="0" u="none" strike="noStrike" cap="none" spc="0" normalizeH="0" baseline="0" dirty="0">
                <a:ln>
                  <a:noFill/>
                </a:ln>
                <a:solidFill>
                  <a:schemeClr val="bg1">
                    <a:lumMod val="95000"/>
                  </a:schemeClr>
                </a:solidFill>
                <a:effectLst/>
                <a:uFillTx/>
                <a:latin typeface="Arial" panose="020B0604020202020204" pitchFamily="34" charset="0"/>
                <a:cs typeface="Arial" panose="020B0604020202020204" pitchFamily="34" charset="0"/>
                <a:sym typeface="Helvetica Neue"/>
              </a:rPr>
              <a:t>&amp; </a:t>
            </a:r>
            <a:r>
              <a:rPr kumimoji="0" lang="en-US" b="1" i="0" u="none" strike="noStrike" cap="none" spc="0" normalizeH="0" baseline="0" dirty="0">
                <a:ln>
                  <a:noFill/>
                </a:ln>
                <a:solidFill>
                  <a:schemeClr val="bg1">
                    <a:lumMod val="95000"/>
                  </a:schemeClr>
                </a:solidFill>
                <a:effectLst/>
                <a:uFillTx/>
                <a:latin typeface="Arial" panose="020B0604020202020204" pitchFamily="34" charset="0"/>
                <a:cs typeface="Arial" panose="020B0604020202020204" pitchFamily="34" charset="0"/>
                <a:sym typeface="Helvetica Neue"/>
              </a:rPr>
              <a:t>Research Project Impact</a:t>
            </a:r>
          </a:p>
          <a:p>
            <a:endParaRPr kumimoji="0" lang="en-US" b="1" i="0" u="none" strike="noStrike" cap="none" spc="0" normalizeH="0" baseline="0" dirty="0">
              <a:ln>
                <a:noFill/>
              </a:ln>
              <a:solidFill>
                <a:schemeClr val="bg1">
                  <a:lumMod val="95000"/>
                </a:schemeClr>
              </a:solidFill>
              <a:effectLst/>
              <a:uFillTx/>
              <a:latin typeface="Arial" panose="020B0604020202020204" pitchFamily="34" charset="0"/>
              <a:cs typeface="Arial" panose="020B0604020202020204" pitchFamily="34" charset="0"/>
              <a:sym typeface="Helvetica Neue"/>
            </a:endParaRPr>
          </a:p>
          <a:p>
            <a:pPr algn="just">
              <a:spcAft>
                <a:spcPts val="60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project’s overall impact targets at two wide groups: a) policy makers at country and EU level and b) local communities. Its major objective is to identify, </a:t>
            </a:r>
            <a:r>
              <a:rPr lang="en-US"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analyse</a:t>
            </a: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the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key endogenous and exogenous drivers, such as employment, gross fixed capital formation, fiscal transfers, industry structure, and estimate their impact on regional business cycle synchronization over time. More precisely: </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en-US" sz="1600" i="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Impact on the local community: </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Local Authorities will widen their horizons experiencing different cultures and building a better understanding of the EU development policies, thus being able to initiate more concrete plans on supporting their local economies. </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en-US" sz="1600" i="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Impact at national level: </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fontAlgn="base" hangingPunct="0">
              <a:spcAft>
                <a:spcPts val="600"/>
              </a:spcAft>
              <a:tabLst>
                <a:tab pos="180340" algn="l"/>
              </a:tabLs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 national level this project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will allow among others the identification of links between regional heterogeneity and resilience at regional level which has been one of the core issues regarding the geography of the crisis effects and vehicles out of crisis.</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en-US" sz="1600" i="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Impact at EU level: </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the EU level the impact of the project will take the form of networking with other regions/countries by sharing the results through conferences, publications and workshops. </a:t>
            </a:r>
            <a:endParaRPr lang="el-GR"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project’s findings are expected to have  major and wide impact: in understanding what does and does not drive the economic development and growth of the Greek regions, on the rethinking of policy making and measures to be adopted and implemented, on the improvement of the efficient allocation of resources/investments, on the improvement of competition of local and national economy with important implications for employment and income, as well as on the sustainability of regions and  Nations development. In other words, the impact/contribution of the proposed research and its findings to the Greek economy at local, regional and national level is very significant.</a:t>
            </a:r>
            <a:endParaRPr lang="en-US" dirty="0">
              <a:solidFill>
                <a:schemeClr val="bg1">
                  <a:lumMod val="95000"/>
                </a:schemeClr>
              </a:solidFill>
              <a:latin typeface="Calibri" panose="020F0502020204030204" pitchFamily="34" charset="0"/>
              <a:cs typeface="Calibri" panose="020F050202020403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93" y="8824170"/>
            <a:ext cx="1744640" cy="670560"/>
          </a:xfrm>
          <a:prstGeom prst="rect">
            <a:avLst/>
          </a:prstGeom>
        </p:spPr>
      </p:pic>
    </p:spTree>
    <p:extLst>
      <p:ext uri="{BB962C8B-B14F-4D97-AF65-F5344CB8AC3E}">
        <p14:creationId xmlns:p14="http://schemas.microsoft.com/office/powerpoint/2010/main" val="2035217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flipH="1">
            <a:off x="0" y="868097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 name="Slide Number Placeholder 6"/>
          <p:cNvSpPr>
            <a:spLocks noGrp="1"/>
          </p:cNvSpPr>
          <p:nvPr>
            <p:ph type="sldNum" sz="quarter" idx="2"/>
          </p:nvPr>
        </p:nvSpPr>
        <p:spPr>
          <a:xfrm>
            <a:off x="12528593" y="9159450"/>
            <a:ext cx="206787" cy="348813"/>
          </a:xfrm>
        </p:spPr>
        <p:txBody>
          <a:bodyPr/>
          <a:lstStyle/>
          <a:p>
            <a:fld id="{86CB4B4D-7CA3-9044-876B-883B54F8677D}" type="slidenum">
              <a:rPr lang="en-US" b="1" smtClean="0">
                <a:solidFill>
                  <a:schemeClr val="bg1"/>
                </a:solidFill>
                <a:latin typeface="Calibri" panose="020F0502020204030204" pitchFamily="34" charset="0"/>
                <a:cs typeface="Calibri" panose="020F0502020204030204" pitchFamily="34" charset="0"/>
              </a:rPr>
              <a:pPr/>
              <a:t>6</a:t>
            </a:fld>
            <a:endParaRPr lang="en-US" b="1" dirty="0">
              <a:solidFill>
                <a:schemeClr val="bg1"/>
              </a:solidFill>
              <a:latin typeface="Calibri" panose="020F0502020204030204" pitchFamily="34" charset="0"/>
              <a:cs typeface="Calibri" panose="020F0502020204030204" pitchFamily="34" charset="0"/>
            </a:endParaRPr>
          </a:p>
        </p:txBody>
      </p:sp>
      <p:sp>
        <p:nvSpPr>
          <p:cNvPr id="17" name="Right Triangle 16"/>
          <p:cNvSpPr/>
          <p:nvPr/>
        </p:nvSpPr>
        <p:spPr>
          <a:xfrm flipV="1">
            <a:off x="0" y="-203"/>
            <a:ext cx="13004800" cy="1066800"/>
          </a:xfrm>
          <a:prstGeom prst="rtTriangle">
            <a:avLst/>
          </a:prstGeom>
          <a:solidFill>
            <a:srgbClr val="8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8" name="TextBox 7"/>
          <p:cNvSpPr txBox="1"/>
          <p:nvPr/>
        </p:nvSpPr>
        <p:spPr>
          <a:xfrm>
            <a:off x="445137" y="2631588"/>
            <a:ext cx="12181099" cy="3180358"/>
          </a:xfrm>
          <a:prstGeom prst="rect">
            <a:avLst/>
          </a:prstGeom>
          <a:solidFill>
            <a:srgbClr val="FF890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kumimoji="0" lang="el-GR" b="1" i="0" u="none" strike="noStrike" cap="none" spc="0" normalizeH="0" baseline="0" dirty="0">
              <a:ln>
                <a:noFill/>
              </a:ln>
              <a:solidFill>
                <a:schemeClr val="bg1">
                  <a:lumMod val="95000"/>
                </a:schemeClr>
              </a:solidFill>
              <a:effectLst/>
              <a:uFillTx/>
              <a:latin typeface="Calibri" panose="020F0502020204030204" pitchFamily="34" charset="0"/>
              <a:cs typeface="Calibri" panose="020F0502020204030204" pitchFamily="34" charset="0"/>
              <a:sym typeface="Helvetica Neue"/>
            </a:endParaRPr>
          </a:p>
          <a:p>
            <a:r>
              <a:rPr lang="en-US" dirty="0">
                <a:solidFill>
                  <a:schemeClr val="bg1">
                    <a:lumMod val="95000"/>
                  </a:schemeClr>
                </a:solidFill>
                <a:latin typeface="Arial" panose="020B0604020202020204" pitchFamily="34" charset="0"/>
                <a:cs typeface="Arial" panose="020B0604020202020204" pitchFamily="34" charset="0"/>
              </a:rPr>
              <a:t>The importance of this funding</a:t>
            </a:r>
          </a:p>
          <a:p>
            <a:endParaRPr lang="en-US" dirty="0">
              <a:solidFill>
                <a:schemeClr val="bg1">
                  <a:lumMod val="95000"/>
                </a:schemeClr>
              </a:solidFill>
              <a:latin typeface="Arial" panose="020B0604020202020204" pitchFamily="34" charset="0"/>
              <a:cs typeface="Arial" panose="020B0604020202020204" pitchFamily="34" charset="0"/>
            </a:endParaRPr>
          </a:p>
          <a:p>
            <a:pPr algn="just"/>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T</a:t>
            </a: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he funding of the research project is of vast importance for our research team since it will have a significant value added to future research by Doctoral candidates and other academic researchers in the field of applied social sciences with focus to economics, regional economics and development. The funding will help us develop a modeling framework which will challenge the scientific society of applied economics and applied econometrics in terms of application and possible improvements. An expected challenge is “How to recognize accurately potential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variation of regional business cycle synchronization over time”, which will incorporate significant evidence to recent literature. </a:t>
            </a: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Last but not least, the set questions to be examined and the findings of the project will provide the start of the opening of a cycle in terms of more in depth research in the area of regional business cycle synchronization.</a:t>
            </a:r>
            <a:endParaRPr lang="en-US" dirty="0">
              <a:solidFill>
                <a:schemeClr val="bg1">
                  <a:lumMod val="95000"/>
                </a:schemeClr>
              </a:solidFill>
              <a:latin typeface="Calibri" panose="020F0502020204030204" pitchFamily="34" charset="0"/>
              <a:cs typeface="Calibri" panose="020F050202020403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7" y="8824170"/>
            <a:ext cx="1744640" cy="670560"/>
          </a:xfrm>
          <a:prstGeom prst="rect">
            <a:avLst/>
          </a:prstGeom>
        </p:spPr>
      </p:pic>
    </p:spTree>
    <p:extLst>
      <p:ext uri="{BB962C8B-B14F-4D97-AF65-F5344CB8AC3E}">
        <p14:creationId xmlns:p14="http://schemas.microsoft.com/office/powerpoint/2010/main" val="4010910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830180" y="5822645"/>
            <a:ext cx="11734051" cy="3190334"/>
          </a:xfrm>
          <a:prstGeom prst="rect">
            <a:avLst/>
          </a:prstGeom>
        </p:spPr>
        <p:txBody>
          <a:bodyPr anchor="b">
            <a:normAutofit fontScale="40000" lnSpcReduction="20000"/>
          </a:bodyPr>
          <a:lstStyle>
            <a:lvl1pPr algn="r" defTabSz="3429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70000"/>
              </a:lnSpc>
            </a:pP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t> </a:t>
            </a:r>
            <a:b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endParaRPr lang="en-US" b="0" dirty="0"/>
          </a:p>
          <a:p>
            <a:pPr>
              <a:lnSpc>
                <a:spcPct val="170000"/>
              </a:lnSpc>
            </a:pPr>
            <a:endParaRPr lang="el-GR" sz="10400" cap="none" dirty="0">
              <a:ln>
                <a:noFill/>
              </a:ln>
              <a:solidFill>
                <a:srgbClr val="800000"/>
              </a:solidFill>
              <a:latin typeface="Helvetica Neue"/>
            </a:endParaRPr>
          </a:p>
          <a:p>
            <a:pPr>
              <a:lnSpc>
                <a:spcPct val="170000"/>
              </a:lnSpc>
            </a:pPr>
            <a:endParaRPr lang="el-GR" sz="10400" cap="none" dirty="0">
              <a:ln>
                <a:noFill/>
              </a:ln>
              <a:solidFill>
                <a:srgbClr val="800000"/>
              </a:solidFill>
              <a:latin typeface="Helvetica Neue"/>
            </a:endParaRPr>
          </a:p>
          <a:p>
            <a:pPr>
              <a:lnSpc>
                <a:spcPct val="170000"/>
              </a:lnSpc>
            </a:pPr>
            <a:endParaRPr lang="el-GR" sz="10400" cap="none" dirty="0">
              <a:ln>
                <a:noFill/>
              </a:ln>
              <a:solidFill>
                <a:srgbClr val="800000"/>
              </a:solidFill>
              <a:latin typeface="Helvetica Neue"/>
            </a:endParaRPr>
          </a:p>
          <a:p>
            <a:pPr>
              <a:lnSpc>
                <a:spcPct val="170000"/>
              </a:lnSpc>
            </a:pPr>
            <a:endParaRPr lang="el-GR" sz="9600" cap="none" dirty="0">
              <a:ln>
                <a:noFill/>
              </a:ln>
              <a:solidFill>
                <a:schemeClr val="bg2">
                  <a:lumMod val="25000"/>
                </a:schemeClr>
              </a:solidFill>
              <a:latin typeface="Helvetica Neue"/>
            </a:endParaRPr>
          </a:p>
        </p:txBody>
      </p:sp>
      <p:sp>
        <p:nvSpPr>
          <p:cNvPr id="5" name="Title 1"/>
          <p:cNvSpPr txBox="1">
            <a:spLocks/>
          </p:cNvSpPr>
          <p:nvPr/>
        </p:nvSpPr>
        <p:spPr>
          <a:xfrm>
            <a:off x="4165600" y="8631089"/>
            <a:ext cx="8839200" cy="1023133"/>
          </a:xfrm>
          <a:prstGeom prst="rect">
            <a:avLst/>
          </a:prstGeom>
        </p:spPr>
        <p:txBody>
          <a:bodyPr anchor="b">
            <a:normAutofit fontScale="25000" lnSpcReduction="20000"/>
          </a:bodyPr>
          <a:lstStyle>
            <a:lvl1pPr algn="r" defTabSz="3429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br>
              <a:rPr kumimoji="0" lang="en-US" sz="3600" b="0"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t> </a:t>
            </a:r>
            <a:br>
              <a:rPr kumimoji="0" lang="en-US" sz="14700" b="1" i="0" u="none" strike="noStrike" kern="1200" cap="all" spc="0" normalizeH="0" baseline="0" noProof="0" dirty="0">
                <a:ln w="3175" cmpd="sng">
                  <a:noFill/>
                </a:ln>
                <a:solidFill>
                  <a:sysClr val="window" lastClr="FFFFFF"/>
                </a:solidFill>
                <a:effectLst/>
                <a:uLnTx/>
                <a:uFillTx/>
                <a:latin typeface="Calibri" panose="020F0502020204030204"/>
                <a:ea typeface="+mj-ea"/>
                <a:cs typeface="+mj-cs"/>
              </a:rPr>
            </a:br>
            <a:endParaRPr lang="en-US" b="0" dirty="0"/>
          </a:p>
          <a:p>
            <a:r>
              <a:rPr lang="el-GR" sz="14800" i="1" dirty="0">
                <a:solidFill>
                  <a:sysClr val="window" lastClr="FFFFFF"/>
                </a:solidFill>
                <a:latin typeface="Calibri" panose="020F0502020204030204"/>
              </a:rPr>
              <a:t>23.07.2019</a:t>
            </a:r>
          </a:p>
        </p:txBody>
      </p:sp>
      <p:sp>
        <p:nvSpPr>
          <p:cNvPr id="8" name="Rectangle 7"/>
          <p:cNvSpPr/>
          <p:nvPr/>
        </p:nvSpPr>
        <p:spPr>
          <a:xfrm>
            <a:off x="5443916" y="6914276"/>
            <a:ext cx="7950200" cy="384144"/>
          </a:xfrm>
          <a:prstGeom prst="rect">
            <a:avLst/>
          </a:prstGeom>
        </p:spPr>
        <p:txBody>
          <a:bodyPr wrap="square">
            <a:spAutoFit/>
          </a:bodyPr>
          <a:lstStyle/>
          <a:p>
            <a:pPr marL="140335">
              <a:lnSpc>
                <a:spcPct val="120000"/>
              </a:lnSpc>
            </a:pPr>
            <a:r>
              <a:rPr lang="en-US" sz="1740" dirty="0">
                <a:solidFill>
                  <a:srgbClr val="F1A15A"/>
                </a:solidFill>
                <a:latin typeface="Arial" panose="020B0604020202020204" pitchFamily="34" charset="0"/>
                <a:ea typeface="Aka-AcidGR-Muli"/>
                <a:cs typeface="Arial" panose="020B0604020202020204" pitchFamily="34" charset="0"/>
              </a:rPr>
              <a:t>COMMUNICATION</a:t>
            </a:r>
            <a:endParaRPr lang="en-GB" sz="1740" dirty="0">
              <a:solidFill>
                <a:srgbClr val="F1A15A"/>
              </a:solidFill>
              <a:latin typeface="Arial" panose="020B0604020202020204" pitchFamily="34" charset="0"/>
              <a:ea typeface="Aka-AcidGR-Muli"/>
              <a:cs typeface="Arial" panose="020B0604020202020204" pitchFamily="34" charset="0"/>
            </a:endParaRPr>
          </a:p>
        </p:txBody>
      </p:sp>
      <p:sp>
        <p:nvSpPr>
          <p:cNvPr id="7" name="Βασιλίσσης Σοφίας 127, 11521, Αθήνα…"/>
          <p:cNvSpPr txBox="1"/>
          <p:nvPr/>
        </p:nvSpPr>
        <p:spPr>
          <a:xfrm>
            <a:off x="6829380" y="7218285"/>
            <a:ext cx="5339917" cy="17946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defTabSz="508254">
              <a:defRPr sz="1740" b="0">
                <a:solidFill>
                  <a:srgbClr val="8D2C2E"/>
                </a:solidFill>
                <a:latin typeface="Aka-AcidGR-Muli"/>
                <a:ea typeface="Aka-AcidGR-Muli"/>
                <a:cs typeface="Aka-AcidGR-Muli"/>
                <a:sym typeface="Aka-AcidGR-Muli"/>
              </a:defRPr>
            </a:pPr>
            <a:endParaRPr dirty="0"/>
          </a:p>
          <a:p>
            <a:pPr defTabSz="508254">
              <a:defRPr sz="1740" b="0">
                <a:solidFill>
                  <a:srgbClr val="8D2C2E"/>
                </a:solidFill>
                <a:latin typeface="Aka-AcidGR-Muli"/>
                <a:ea typeface="Aka-AcidGR-Muli"/>
                <a:cs typeface="Aka-AcidGR-Muli"/>
                <a:sym typeface="Aka-AcidGR-Muli"/>
              </a:defRPr>
            </a:pPr>
            <a:r>
              <a:rPr lang="en-US" dirty="0">
                <a:latin typeface="Arial" panose="020B0604020202020204" pitchFamily="34" charset="0"/>
                <a:cs typeface="Arial" panose="020B0604020202020204" pitchFamily="34" charset="0"/>
              </a:rPr>
              <a:t>185 </a:t>
            </a:r>
            <a:r>
              <a:rPr lang="en-US" dirty="0" err="1">
                <a:latin typeface="Arial" panose="020B0604020202020204" pitchFamily="34" charset="0"/>
                <a:cs typeface="Arial" panose="020B0604020202020204" pitchFamily="34" charset="0"/>
              </a:rPr>
              <a:t>Syggrou</a:t>
            </a:r>
            <a:r>
              <a:rPr lang="en-US" dirty="0">
                <a:latin typeface="Arial" panose="020B0604020202020204" pitchFamily="34" charset="0"/>
                <a:cs typeface="Arial" panose="020B0604020202020204" pitchFamily="34" charset="0"/>
              </a:rPr>
              <a:t> Ave. </a:t>
            </a:r>
            <a:r>
              <a:rPr lang="el-GR" dirty="0">
                <a:latin typeface="Arial" panose="020B0604020202020204" pitchFamily="34" charset="0"/>
                <a:cs typeface="Arial" panose="020B0604020202020204" pitchFamily="34" charset="0"/>
              </a:rPr>
              <a:t>&amp; </a:t>
            </a:r>
            <a:r>
              <a:rPr lang="en-US" dirty="0">
                <a:latin typeface="Arial" panose="020B0604020202020204" pitchFamily="34" charset="0"/>
                <a:cs typeface="Arial" panose="020B0604020202020204" pitchFamily="34" charset="0"/>
              </a:rPr>
              <a:t>2 </a:t>
            </a:r>
            <a:r>
              <a:rPr lang="en-US" dirty="0" err="1">
                <a:latin typeface="Arial" panose="020B0604020202020204" pitchFamily="34" charset="0"/>
                <a:cs typeface="Arial" panose="020B0604020202020204" pitchFamily="34" charset="0"/>
              </a:rPr>
              <a:t>Sardeon</a:t>
            </a:r>
            <a:r>
              <a:rPr lang="en-US" dirty="0">
                <a:latin typeface="Arial" panose="020B0604020202020204" pitchFamily="34" charset="0"/>
                <a:cs typeface="Arial" panose="020B0604020202020204" pitchFamily="34" charset="0"/>
              </a:rPr>
              <a:t> St. 2</a:t>
            </a:r>
            <a:r>
              <a:rPr lang="el-GR" dirty="0">
                <a:latin typeface="Arial" panose="020B0604020202020204" pitchFamily="34" charset="0"/>
                <a:cs typeface="Arial" panose="020B0604020202020204" pitchFamily="34" charset="0"/>
              </a:rPr>
              <a:t> </a:t>
            </a:r>
          </a:p>
          <a:p>
            <a:pPr defTabSz="508254">
              <a:defRPr sz="1740" b="0">
                <a:solidFill>
                  <a:srgbClr val="8D2C2E"/>
                </a:solidFill>
                <a:latin typeface="Aka-AcidGR-Muli"/>
                <a:ea typeface="Aka-AcidGR-Muli"/>
                <a:cs typeface="Aka-AcidGR-Muli"/>
                <a:sym typeface="Aka-AcidGR-Muli"/>
              </a:defRPr>
            </a:pPr>
            <a:r>
              <a:rPr lang="el-GR" dirty="0">
                <a:latin typeface="Arial" panose="020B0604020202020204" pitchFamily="34" charset="0"/>
                <a:cs typeface="Arial" panose="020B0604020202020204" pitchFamily="34" charset="0"/>
              </a:rPr>
              <a:t>171</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21, </a:t>
            </a:r>
            <a:r>
              <a:rPr lang="en-US" dirty="0">
                <a:latin typeface="Arial" panose="020B0604020202020204" pitchFamily="34" charset="0"/>
                <a:cs typeface="Arial" panose="020B0604020202020204" pitchFamily="34" charset="0"/>
              </a:rPr>
              <a:t>N. </a:t>
            </a:r>
            <a:r>
              <a:rPr lang="en-US" dirty="0" err="1">
                <a:latin typeface="Arial" panose="020B0604020202020204" pitchFamily="34" charset="0"/>
                <a:cs typeface="Arial" panose="020B0604020202020204" pitchFamily="34" charset="0"/>
              </a:rPr>
              <a:t>Smyrni</a:t>
            </a:r>
            <a:r>
              <a:rPr lang="en-US" dirty="0">
                <a:latin typeface="Arial" panose="020B0604020202020204" pitchFamily="34" charset="0"/>
                <a:cs typeface="Arial" panose="020B0604020202020204" pitchFamily="34" charset="0"/>
              </a:rPr>
              <a:t>, Greece</a:t>
            </a:r>
          </a:p>
          <a:p>
            <a:pPr defTabSz="508254">
              <a:defRPr sz="1740" b="0">
                <a:solidFill>
                  <a:srgbClr val="8D2C2E"/>
                </a:solidFill>
                <a:latin typeface="Aka-AcidGR-Muli"/>
                <a:ea typeface="Aka-AcidGR-Muli"/>
                <a:cs typeface="Aka-AcidGR-Muli"/>
                <a:sym typeface="Aka-AcidGR-Muli"/>
              </a:defRPr>
            </a:pPr>
            <a:r>
              <a:rPr lang="en-US" dirty="0">
                <a:latin typeface="Arial" panose="020B0604020202020204" pitchFamily="34" charset="0"/>
                <a:cs typeface="Arial" panose="020B0604020202020204" pitchFamily="34" charset="0"/>
              </a:rPr>
              <a:t>+30 </a:t>
            </a:r>
            <a:r>
              <a:rPr dirty="0">
                <a:latin typeface="Arial" panose="020B0604020202020204" pitchFamily="34" charset="0"/>
                <a:cs typeface="Arial" panose="020B0604020202020204" pitchFamily="34" charset="0"/>
              </a:rPr>
              <a:t>210 64 12 410, 420</a:t>
            </a:r>
          </a:p>
          <a:p>
            <a:pPr defTabSz="508254">
              <a:defRPr sz="1740" b="0">
                <a:solidFill>
                  <a:srgbClr val="8D2C2E"/>
                </a:solidFill>
                <a:latin typeface="Aka-AcidGR-Muli"/>
                <a:ea typeface="Aka-AcidGR-Muli"/>
                <a:cs typeface="Aka-AcidGR-Muli"/>
                <a:sym typeface="Aka-AcidGR-Muli"/>
              </a:defRPr>
            </a:pPr>
            <a:r>
              <a:rPr lang="en-US" dirty="0" err="1">
                <a:latin typeface="Arial" panose="020B0604020202020204" pitchFamily="34" charset="0"/>
                <a:cs typeface="Arial" panose="020B0604020202020204" pitchFamily="34" charset="0"/>
              </a:rPr>
              <a:t>communi</a:t>
            </a:r>
            <a:r>
              <a:rPr lang="el-GR"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ation</a:t>
            </a:r>
            <a:r>
              <a:rPr dirty="0">
                <a:latin typeface="Arial" panose="020B0604020202020204" pitchFamily="34" charset="0"/>
                <a:cs typeface="Arial" panose="020B0604020202020204" pitchFamily="34" charset="0"/>
              </a:rPr>
              <a:t>@elidek.gr</a:t>
            </a:r>
          </a:p>
          <a:p>
            <a:pPr defTabSz="508254">
              <a:defRPr sz="1740" b="0">
                <a:solidFill>
                  <a:srgbClr val="F1A15A"/>
                </a:solidFill>
                <a:latin typeface="Aka-AcidGR-Muli"/>
                <a:ea typeface="Aka-AcidGR-Muli"/>
                <a:cs typeface="Aka-AcidGR-Muli"/>
                <a:sym typeface="Aka-AcidGR-Muli"/>
              </a:defRPr>
            </a:pPr>
            <a:r>
              <a:rPr dirty="0">
                <a:latin typeface="Arial" panose="020B0604020202020204" pitchFamily="34" charset="0"/>
                <a:cs typeface="Arial" panose="020B0604020202020204" pitchFamily="34" charset="0"/>
              </a:rPr>
              <a:t>www.elidek.gr</a:t>
            </a:r>
          </a:p>
          <a:p>
            <a:pPr defTabSz="508254">
              <a:defRPr sz="1740" b="0">
                <a:solidFill>
                  <a:srgbClr val="F1A15A"/>
                </a:solidFill>
                <a:latin typeface="Aka-AcidGR-Muli"/>
                <a:ea typeface="Aka-AcidGR-Muli"/>
                <a:cs typeface="Aka-AcidGR-Muli"/>
                <a:sym typeface="Aka-AcidGR-Muli"/>
              </a:defRPr>
            </a:pPr>
            <a:endParaRPr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3855" y="352445"/>
            <a:ext cx="3111558" cy="1195939"/>
          </a:xfrm>
          <a:prstGeom prst="rect">
            <a:avLst/>
          </a:prstGeom>
        </p:spPr>
      </p:pic>
    </p:spTree>
    <p:extLst>
      <p:ext uri="{BB962C8B-B14F-4D97-AF65-F5344CB8AC3E}">
        <p14:creationId xmlns:p14="http://schemas.microsoft.com/office/powerpoint/2010/main" val="411759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1255</Words>
  <Application>Microsoft Office PowerPoint</Application>
  <PresentationFormat>Custom</PresentationFormat>
  <Paragraphs>72</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Aka-AcidGR-Muli</vt:lpstr>
      <vt:lpstr>Arial</vt:lpstr>
      <vt:lpstr>Calibri</vt:lpstr>
      <vt:lpstr>Helvetica Neue</vt:lpstr>
      <vt:lpstr>Helvetica Neue Light</vt:lpstr>
      <vt:lpstr>Helvetica Neue Medium</vt:lpstr>
      <vt:lpstr>Helvetica Neue Thin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Aspasia.Trevlaki</dc:creator>
  <cp:lastModifiedBy>Stavros Degiannakis</cp:lastModifiedBy>
  <cp:revision>526</cp:revision>
  <cp:lastPrinted>2020-08-05T13:08:56Z</cp:lastPrinted>
  <dcterms:modified xsi:type="dcterms:W3CDTF">2021-03-02T16:48:02Z</dcterms:modified>
</cp:coreProperties>
</file>